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54"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f65ac4463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f65ac446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f65ac4463a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f65ac446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f65ac4463a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f65ac4463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f65ac4463a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f65ac4463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f65ac4463a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f65ac4463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f65ac4463a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f65ac4463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f65ac4463a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f65ac4463a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f65ac4463a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f65ac4463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f65ac4463a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f65ac4463a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f65ac4463a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f65ac4463a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f65ac4463a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f65ac4463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Visual Design and Impact</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a:t>WRD 110</a:t>
            </a:r>
            <a:endParaRPr/>
          </a:p>
          <a:p>
            <a:pPr marL="0" lvl="0" indent="0" algn="ctr" rtl="0">
              <a:spcBef>
                <a:spcPts val="0"/>
              </a:spcBef>
              <a:spcAft>
                <a:spcPts val="0"/>
              </a:spcAft>
              <a:buNone/>
            </a:pPr>
            <a:r>
              <a:rPr lang="en"/>
              <a:t>5 November 2021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Group Work (5 points)</a:t>
            </a:r>
            <a:endParaRPr/>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In groups of 4 or 5, discuss “Hispanic Students at the University of Kentucky” (you can pull it up on your devices). Have one group member write your responses and turn them in at the end of class.</a:t>
            </a:r>
            <a:endParaRPr/>
          </a:p>
          <a:p>
            <a:pPr marL="457200" lvl="0" indent="-342900" algn="l" rtl="0">
              <a:spcBef>
                <a:spcPts val="1200"/>
              </a:spcBef>
              <a:spcAft>
                <a:spcPts val="0"/>
              </a:spcAft>
              <a:buSzPts val="1800"/>
              <a:buChar char="●"/>
            </a:pPr>
            <a:r>
              <a:rPr lang="en"/>
              <a:t>Describe how the images and text are arranged in this photo essay. What is the impact?</a:t>
            </a:r>
            <a:endParaRPr/>
          </a:p>
          <a:p>
            <a:pPr marL="914400" lvl="1" indent="-317500" algn="l" rtl="0">
              <a:spcBef>
                <a:spcPts val="0"/>
              </a:spcBef>
              <a:spcAft>
                <a:spcPts val="0"/>
              </a:spcAft>
              <a:buSzPts val="1400"/>
              <a:buChar char="○"/>
            </a:pPr>
            <a:r>
              <a:rPr lang="en"/>
              <a:t>Consider balance, unity, emphasis, visual hierarchy, etc</a:t>
            </a:r>
            <a:endParaRPr/>
          </a:p>
          <a:p>
            <a:pPr marL="457200" lvl="0" indent="-342900" algn="l" rtl="0">
              <a:spcBef>
                <a:spcPts val="0"/>
              </a:spcBef>
              <a:spcAft>
                <a:spcPts val="0"/>
              </a:spcAft>
              <a:buSzPts val="1800"/>
              <a:buChar char="●"/>
            </a:pPr>
            <a:r>
              <a:rPr lang="en"/>
              <a:t>What colors, forms, or textures are evident in this photo essay? How do they affect your reading?</a:t>
            </a:r>
            <a:endParaRPr/>
          </a:p>
          <a:p>
            <a:pPr marL="457200" lvl="0" indent="-342900" algn="l" rtl="0">
              <a:spcBef>
                <a:spcPts val="0"/>
              </a:spcBef>
              <a:spcAft>
                <a:spcPts val="0"/>
              </a:spcAft>
              <a:buSzPts val="1800"/>
              <a:buChar char="●"/>
            </a:pPr>
            <a:r>
              <a:rPr lang="en"/>
              <a:t>What does the visual element of this photo essay add to the topic or argument?</a:t>
            </a:r>
            <a:endParaRPr/>
          </a:p>
          <a:p>
            <a:pPr marL="914400" lvl="1" indent="-317500" algn="l" rtl="0">
              <a:spcBef>
                <a:spcPts val="0"/>
              </a:spcBef>
              <a:spcAft>
                <a:spcPts val="0"/>
              </a:spcAft>
              <a:buSzPts val="1400"/>
              <a:buChar char="○"/>
            </a:pPr>
            <a:r>
              <a:rPr lang="en"/>
              <a:t>Consider how it might function if it were just a regular written essay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Visual Rhetoric and Design Terms</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457200" lvl="0" indent="-334327" algn="l" rtl="0">
              <a:spcBef>
                <a:spcPts val="0"/>
              </a:spcBef>
              <a:spcAft>
                <a:spcPts val="0"/>
              </a:spcAft>
              <a:buSzPct val="100000"/>
              <a:buChar char="●"/>
            </a:pPr>
            <a:r>
              <a:rPr lang="en" b="1"/>
              <a:t>Unity</a:t>
            </a:r>
            <a:r>
              <a:rPr lang="en"/>
              <a:t>: “sense of order, a sense that all the things being talked about are tied together for a reason” (TB 338)</a:t>
            </a:r>
            <a:endParaRPr/>
          </a:p>
          <a:p>
            <a:pPr marL="914400" lvl="1" indent="-310832" algn="l" rtl="0">
              <a:spcBef>
                <a:spcPts val="0"/>
              </a:spcBef>
              <a:spcAft>
                <a:spcPts val="0"/>
              </a:spcAft>
              <a:buSzPct val="100000"/>
              <a:buChar char="○"/>
            </a:pPr>
            <a:r>
              <a:rPr lang="en"/>
              <a:t>Consider proximity, repetition, alignment, and containment</a:t>
            </a:r>
            <a:endParaRPr/>
          </a:p>
          <a:p>
            <a:pPr marL="457200" lvl="0" indent="-334327" algn="l" rtl="0">
              <a:spcBef>
                <a:spcPts val="0"/>
              </a:spcBef>
              <a:spcAft>
                <a:spcPts val="0"/>
              </a:spcAft>
              <a:buSzPct val="100000"/>
              <a:buChar char="●"/>
            </a:pPr>
            <a:r>
              <a:rPr lang="en" b="1"/>
              <a:t>Emphasis</a:t>
            </a:r>
            <a:r>
              <a:rPr lang="en"/>
              <a:t>: “one part sticks out boldly and becomes a focal point” (TB 340)</a:t>
            </a:r>
            <a:endParaRPr/>
          </a:p>
          <a:p>
            <a:pPr marL="914400" lvl="1" indent="-310832" algn="l" rtl="0">
              <a:spcBef>
                <a:spcPts val="0"/>
              </a:spcBef>
              <a:spcAft>
                <a:spcPts val="0"/>
              </a:spcAft>
              <a:buSzPct val="100000"/>
              <a:buChar char="○"/>
            </a:pPr>
            <a:r>
              <a:rPr lang="en"/>
              <a:t>Consider isolation, placement, and contrast</a:t>
            </a:r>
            <a:endParaRPr/>
          </a:p>
          <a:p>
            <a:pPr marL="457200" lvl="0" indent="-334327" algn="l" rtl="0">
              <a:spcBef>
                <a:spcPts val="0"/>
              </a:spcBef>
              <a:spcAft>
                <a:spcPts val="0"/>
              </a:spcAft>
              <a:buSzPct val="100000"/>
              <a:buChar char="●"/>
            </a:pPr>
            <a:r>
              <a:rPr lang="en" b="1"/>
              <a:t>Juxtaposition</a:t>
            </a:r>
            <a:r>
              <a:rPr lang="en"/>
              <a:t>: placing two (often different) things near each other to expose differences between the two</a:t>
            </a:r>
            <a:endParaRPr/>
          </a:p>
          <a:p>
            <a:pPr marL="457200" lvl="0" indent="-334327" algn="l" rtl="0">
              <a:spcBef>
                <a:spcPts val="0"/>
              </a:spcBef>
              <a:spcAft>
                <a:spcPts val="0"/>
              </a:spcAft>
              <a:buSzPct val="100000"/>
              <a:buChar char="●"/>
            </a:pPr>
            <a:r>
              <a:rPr lang="en" b="1"/>
              <a:t>Symmetrical balance</a:t>
            </a:r>
            <a:r>
              <a:rPr lang="en"/>
              <a:t>: “visual elements of two sides of a central axis mirror each other” (TB 344)</a:t>
            </a:r>
            <a:endParaRPr/>
          </a:p>
          <a:p>
            <a:pPr marL="457200" lvl="0" indent="-334327" algn="l" rtl="0">
              <a:spcBef>
                <a:spcPts val="0"/>
              </a:spcBef>
              <a:spcAft>
                <a:spcPts val="0"/>
              </a:spcAft>
              <a:buSzPct val="100000"/>
              <a:buChar char="●"/>
            </a:pPr>
            <a:r>
              <a:rPr lang="en" b="1"/>
              <a:t>Asymmetrical balance</a:t>
            </a:r>
            <a:r>
              <a:rPr lang="en"/>
              <a:t>: “balancing one visually interesting form with another” (TB 345)</a:t>
            </a:r>
            <a:endParaRPr/>
          </a:p>
          <a:p>
            <a:pPr marL="457200" lvl="0" indent="-334327" algn="l" rtl="0">
              <a:spcBef>
                <a:spcPts val="0"/>
              </a:spcBef>
              <a:spcAft>
                <a:spcPts val="0"/>
              </a:spcAft>
              <a:buSzPct val="100000"/>
              <a:buChar char="●"/>
            </a:pPr>
            <a:r>
              <a:rPr lang="en" b="1"/>
              <a:t>Visual hierarchy</a:t>
            </a:r>
            <a:r>
              <a:rPr lang="en"/>
              <a:t>: emphasizing that which is most different from the rest (TB 346)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Dust and rain storm at Parkes, NSW, Australia</a:t>
            </a:r>
            <a:endParaRPr/>
          </a:p>
        </p:txBody>
      </p:sp>
      <p:pic>
        <p:nvPicPr>
          <p:cNvPr id="73" name="Google Shape;73;p16"/>
          <p:cNvPicPr preferRelativeResize="0"/>
          <p:nvPr/>
        </p:nvPicPr>
        <p:blipFill>
          <a:blip r:embed="rId3">
            <a:alphaModFix/>
          </a:blip>
          <a:stretch>
            <a:fillRect/>
          </a:stretch>
        </p:blipFill>
        <p:spPr>
          <a:xfrm>
            <a:off x="1026054" y="970325"/>
            <a:ext cx="7091896" cy="3991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BLM protester in Atlanta, Georgia</a:t>
            </a:r>
            <a:endParaRPr/>
          </a:p>
        </p:txBody>
      </p:sp>
      <p:pic>
        <p:nvPicPr>
          <p:cNvPr id="79" name="Google Shape;79;p17"/>
          <p:cNvPicPr preferRelativeResize="0"/>
          <p:nvPr/>
        </p:nvPicPr>
        <p:blipFill>
          <a:blip r:embed="rId3">
            <a:alphaModFix/>
          </a:blip>
          <a:stretch>
            <a:fillRect/>
          </a:stretch>
        </p:blipFill>
        <p:spPr>
          <a:xfrm>
            <a:off x="1465663" y="1017725"/>
            <a:ext cx="6212674" cy="41389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Protests over the killing of George Floyd in Minneapolis</a:t>
            </a:r>
            <a:endParaRPr/>
          </a:p>
        </p:txBody>
      </p:sp>
      <p:pic>
        <p:nvPicPr>
          <p:cNvPr id="85" name="Google Shape;85;p18"/>
          <p:cNvPicPr preferRelativeResize="0"/>
          <p:nvPr/>
        </p:nvPicPr>
        <p:blipFill>
          <a:blip r:embed="rId3">
            <a:alphaModFix/>
          </a:blip>
          <a:stretch>
            <a:fillRect/>
          </a:stretch>
        </p:blipFill>
        <p:spPr>
          <a:xfrm>
            <a:off x="1993392" y="1017725"/>
            <a:ext cx="5157208" cy="41257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Wildfire and covid in California</a:t>
            </a:r>
            <a:endParaRPr/>
          </a:p>
        </p:txBody>
      </p:sp>
      <p:pic>
        <p:nvPicPr>
          <p:cNvPr id="91" name="Google Shape;91;p19"/>
          <p:cNvPicPr preferRelativeResize="0"/>
          <p:nvPr/>
        </p:nvPicPr>
        <p:blipFill>
          <a:blip r:embed="rId3">
            <a:alphaModFix/>
          </a:blip>
          <a:stretch>
            <a:fillRect/>
          </a:stretch>
        </p:blipFill>
        <p:spPr>
          <a:xfrm>
            <a:off x="1421638" y="954600"/>
            <a:ext cx="6300725" cy="41889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 hug through the covid safety curtain in Sao Paolo</a:t>
            </a:r>
            <a:endParaRPr/>
          </a:p>
        </p:txBody>
      </p:sp>
      <p:pic>
        <p:nvPicPr>
          <p:cNvPr id="97" name="Google Shape;97;p20"/>
          <p:cNvPicPr preferRelativeResize="0"/>
          <p:nvPr/>
        </p:nvPicPr>
        <p:blipFill>
          <a:blip r:embed="rId3">
            <a:alphaModFix/>
          </a:blip>
          <a:stretch>
            <a:fillRect/>
          </a:stretch>
        </p:blipFill>
        <p:spPr>
          <a:xfrm>
            <a:off x="1589500" y="1017725"/>
            <a:ext cx="5964988" cy="39733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420"/>
              <a:t>Margaret Keenan becomes the first person in the UK to receive the Pfizer/BioNTech covid-19 vaccine</a:t>
            </a:r>
            <a:endParaRPr sz="1420"/>
          </a:p>
        </p:txBody>
      </p:sp>
      <p:pic>
        <p:nvPicPr>
          <p:cNvPr id="103" name="Google Shape;103;p21"/>
          <p:cNvPicPr preferRelativeResize="0"/>
          <p:nvPr/>
        </p:nvPicPr>
        <p:blipFill>
          <a:blip r:embed="rId3">
            <a:alphaModFix/>
          </a:blip>
          <a:stretch>
            <a:fillRect/>
          </a:stretch>
        </p:blipFill>
        <p:spPr>
          <a:xfrm>
            <a:off x="817363" y="841525"/>
            <a:ext cx="7509274" cy="41948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Quick Group Chat</a:t>
            </a:r>
            <a:endParaRPr/>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With the group you worked with at the beginning of class, consider how you would arrange the six photos we just viewed in a photo essay about the shitshow that was 2020.</a:t>
            </a:r>
            <a:endParaRPr/>
          </a:p>
          <a:p>
            <a:pPr marL="457200" lvl="0" indent="-342900" algn="l" rtl="0">
              <a:spcBef>
                <a:spcPts val="1200"/>
              </a:spcBef>
              <a:spcAft>
                <a:spcPts val="0"/>
              </a:spcAft>
              <a:buSzPts val="1800"/>
              <a:buChar char="●"/>
            </a:pPr>
            <a:r>
              <a:rPr lang="en"/>
              <a:t>How would you order or arrange the photos? Side-by-side? One after another? In a grid? Something else?</a:t>
            </a:r>
            <a:endParaRPr/>
          </a:p>
          <a:p>
            <a:pPr marL="457200" lvl="0" indent="-342900" algn="l" rtl="0">
              <a:spcBef>
                <a:spcPts val="0"/>
              </a:spcBef>
              <a:spcAft>
                <a:spcPts val="0"/>
              </a:spcAft>
              <a:buSzPts val="1800"/>
              <a:buChar char="●"/>
            </a:pPr>
            <a:r>
              <a:rPr lang="en"/>
              <a:t>How would you create unity? How would you create emphasis?</a:t>
            </a:r>
            <a:endParaRPr/>
          </a:p>
          <a:p>
            <a:pPr marL="457200" lvl="0" indent="-342900" algn="l" rtl="0">
              <a:spcBef>
                <a:spcPts val="0"/>
              </a:spcBef>
              <a:spcAft>
                <a:spcPts val="0"/>
              </a:spcAft>
              <a:buSzPts val="1800"/>
              <a:buChar char="●"/>
            </a:pPr>
            <a:r>
              <a:rPr lang="en"/>
              <a:t>What images would you put together, and how?</a:t>
            </a:r>
            <a:endParaRPr/>
          </a:p>
          <a:p>
            <a:pPr marL="914400" lvl="1" indent="-317500" algn="l" rtl="0">
              <a:spcBef>
                <a:spcPts val="0"/>
              </a:spcBef>
              <a:spcAft>
                <a:spcPts val="0"/>
              </a:spcAft>
              <a:buSzPts val="1400"/>
              <a:buChar char="○"/>
            </a:pPr>
            <a:r>
              <a:rPr lang="en"/>
              <a:t>Theme, color, form</a:t>
            </a:r>
            <a:endParaRPr/>
          </a:p>
          <a:p>
            <a:pPr marL="457200" lvl="0" indent="-342900" algn="l" rtl="0">
              <a:spcBef>
                <a:spcPts val="0"/>
              </a:spcBef>
              <a:spcAft>
                <a:spcPts val="0"/>
              </a:spcAft>
              <a:buSzPts val="1800"/>
              <a:buChar char="●"/>
            </a:pPr>
            <a:r>
              <a:rPr lang="en"/>
              <a:t>What kind of meaning could you create through your arrangement?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Take Some Photos</a:t>
            </a:r>
            <a:endParaRPr/>
          </a:p>
        </p:txBody>
      </p:sp>
      <p:sp>
        <p:nvSpPr>
          <p:cNvPr id="115" name="Google Shape;11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Stay in your groups. You will now arrange and take three photos, one representing unity, one representing emphasis, and one representing juxtaposition. You may use yourselves, props, campus scenery, etc (just be sure to ask permission before photographing other people). Then, email those photos to me.</a:t>
            </a:r>
            <a:endParaRPr/>
          </a:p>
          <a:p>
            <a:pPr marL="0" lvl="0" indent="0" algn="l" rtl="0">
              <a:spcBef>
                <a:spcPts val="1200"/>
              </a:spcBef>
              <a:spcAft>
                <a:spcPts val="0"/>
              </a:spcAft>
              <a:buNone/>
            </a:pPr>
            <a:r>
              <a:rPr lang="en"/>
              <a:t>The class will try to guess which visual design term you were attempting to represent, so be sure to keep everything a secret.</a:t>
            </a:r>
            <a:endParaRPr/>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For Monday</a:t>
            </a:r>
            <a:endParaRPr/>
          </a:p>
        </p:txBody>
      </p:sp>
      <p:sp>
        <p:nvSpPr>
          <p:cNvPr id="121" name="Google Shape;121;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Read “Waffle House Vistas” from </a:t>
            </a:r>
            <a:r>
              <a:rPr lang="en" i="1"/>
              <a:t>The Bitter Southerner</a:t>
            </a:r>
            <a:r>
              <a:rPr lang="en"/>
              <a:t> (modules → photo essays)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534</Words>
  <Application>Microsoft Office PowerPoint</Application>
  <PresentationFormat>On-screen Show (16:9)</PresentationFormat>
  <Paragraphs>37</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Simple Light</vt:lpstr>
      <vt:lpstr>Visual Design and Impact</vt:lpstr>
      <vt:lpstr>Group Work (5 points)</vt:lpstr>
      <vt:lpstr>Visual Rhetoric and Design Terms</vt:lpstr>
      <vt:lpstr>Dust and rain storm at Parkes, NSW, Australia</vt:lpstr>
      <vt:lpstr>BLM protester in Atlanta, Georgia</vt:lpstr>
      <vt:lpstr>Protests over the killing of George Floyd in Minneapolis</vt:lpstr>
      <vt:lpstr>Wildfire and covid in California</vt:lpstr>
      <vt:lpstr>A hug through the covid safety curtain in Sao Paolo</vt:lpstr>
      <vt:lpstr>Margaret Keenan becomes the first person in the UK to receive the Pfizer/BioNTech covid-19 vaccine</vt:lpstr>
      <vt:lpstr>Quick Group Chat</vt:lpstr>
      <vt:lpstr>Let’s Take Some Photos</vt:lpstr>
      <vt:lpstr>For Monday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Design and Impact</dc:title>
  <dc:creator>anika jensen</dc:creator>
  <cp:lastModifiedBy>Jensen, Anika N.</cp:lastModifiedBy>
  <cp:revision>1</cp:revision>
  <dcterms:modified xsi:type="dcterms:W3CDTF">2021-10-24T18:37:37Z</dcterms:modified>
</cp:coreProperties>
</file>